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708" r:id="rId2"/>
    <p:sldMasterId id="2147483760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0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754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e5472f1b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e5472f1b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17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0f012cc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0f012cc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38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1ad01b86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1ad01b86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00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2e9f985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2e9f985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12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23.png"/><Relationship Id="rId42" Type="http://schemas.openxmlformats.org/officeDocument/2006/relationships/image" Target="../media/image27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42.svg"/><Relationship Id="rId40" Type="http://schemas.openxmlformats.org/officeDocument/2006/relationships/image" Target="../media/image26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image" Target="../media/image32.svg"/><Relationship Id="rId30" Type="http://schemas.openxmlformats.org/officeDocument/2006/relationships/image" Target="../media/image21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="" xmlns:a16="http://schemas.microsoft.com/office/drawing/2014/main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="" xmlns:a16="http://schemas.microsoft.com/office/drawing/2014/main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="" xmlns:a16="http://schemas.microsoft.com/office/drawing/2014/main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="" xmlns:a16="http://schemas.microsoft.com/office/drawing/2014/main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="" xmlns:a16="http://schemas.microsoft.com/office/drawing/2014/main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="" xmlns:a16="http://schemas.microsoft.com/office/drawing/2014/main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="" xmlns:a16="http://schemas.microsoft.com/office/drawing/2014/main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="" xmlns:a16="http://schemas.microsoft.com/office/drawing/2014/main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="" xmlns:a16="http://schemas.microsoft.com/office/drawing/2014/main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="" xmlns:a16="http://schemas.microsoft.com/office/drawing/2014/main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="" xmlns:a16="http://schemas.microsoft.com/office/drawing/2014/main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="" xmlns:a16="http://schemas.microsoft.com/office/drawing/2014/main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="" xmlns:a16="http://schemas.microsoft.com/office/drawing/2014/main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="" xmlns:a16="http://schemas.microsoft.com/office/drawing/2014/main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="" xmlns:a16="http://schemas.microsoft.com/office/drawing/2014/main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="" xmlns:a16="http://schemas.microsoft.com/office/drawing/2014/main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="" xmlns:a16="http://schemas.microsoft.com/office/drawing/2014/main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="" xmlns:a16="http://schemas.microsoft.com/office/drawing/2014/main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="" xmlns:a16="http://schemas.microsoft.com/office/drawing/2014/main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="" xmlns:a16="http://schemas.microsoft.com/office/drawing/2014/main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="" xmlns:a16="http://schemas.microsoft.com/office/drawing/2014/main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="" xmlns:a16="http://schemas.microsoft.com/office/drawing/2014/main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="" xmlns:a16="http://schemas.microsoft.com/office/drawing/2014/main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="" xmlns:a16="http://schemas.microsoft.com/office/drawing/2014/main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="" xmlns:a16="http://schemas.microsoft.com/office/drawing/2014/main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="" xmlns:a16="http://schemas.microsoft.com/office/drawing/2014/main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="" xmlns:a16="http://schemas.microsoft.com/office/drawing/2014/main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37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8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9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9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5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83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91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95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91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037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9763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23768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9050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2127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267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35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42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01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91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41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49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5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3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48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06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5175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23368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2657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21466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48326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648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="" xmlns:a16="http://schemas.microsoft.com/office/drawing/2014/main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="" xmlns:a16="http://schemas.microsoft.com/office/drawing/2014/main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="" xmlns:a16="http://schemas.microsoft.com/office/drawing/2014/main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43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34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1" y="2050282"/>
            <a:ext cx="6108101" cy="1029803"/>
          </a:xfrm>
        </p:spPr>
        <p:txBody>
          <a:bodyPr anchor="b">
            <a:noAutofit/>
          </a:bodyPr>
          <a:lstStyle>
            <a:lvl1pPr algn="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3295530"/>
            <a:ext cx="6108101" cy="838265"/>
          </a:xfrm>
        </p:spPr>
        <p:txBody>
          <a:bodyPr>
            <a:normAutofit/>
          </a:bodyPr>
          <a:lstStyle>
            <a:lvl1pPr marL="0" indent="0" algn="r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1510" y="2062753"/>
            <a:ext cx="878916" cy="101733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0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3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51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68" y="3065926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0447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69" y="20447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2152421"/>
            <a:ext cx="7210395" cy="818091"/>
          </a:xfrm>
        </p:spPr>
        <p:txBody>
          <a:bodyPr anchor="ctr">
            <a:normAutofit/>
          </a:bodyPr>
          <a:lstStyle>
            <a:lvl1pPr algn="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2" y="3174129"/>
            <a:ext cx="7210395" cy="1278013"/>
          </a:xfrm>
        </p:spPr>
        <p:txBody>
          <a:bodyPr>
            <a:normAutofit/>
          </a:bodyPr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215242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11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240" y="1752655"/>
            <a:ext cx="3523769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5592" y="1752655"/>
            <a:ext cx="3525044" cy="269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78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0" y="564922"/>
            <a:ext cx="7210397" cy="8107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763" y="1752655"/>
            <a:ext cx="3354245" cy="51985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242" y="2272507"/>
            <a:ext cx="3523766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5116" y="1752655"/>
            <a:ext cx="3355521" cy="51905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5593" y="2272507"/>
            <a:ext cx="3525044" cy="21796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52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90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22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564920"/>
            <a:ext cx="7210394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1752655"/>
            <a:ext cx="4206252" cy="269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1" y="1752654"/>
            <a:ext cx="284255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6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3" y="564921"/>
            <a:ext cx="7210393" cy="810704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51250" y="1752656"/>
            <a:ext cx="4069387" cy="2699484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1752655"/>
            <a:ext cx="2907192" cy="269948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60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anoramic Pictur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2" y="3533713"/>
            <a:ext cx="7210394" cy="339788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0242" y="457198"/>
            <a:ext cx="7210394" cy="2692181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39" y="3877188"/>
            <a:ext cx="7210397" cy="46722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48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30672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41" y="457198"/>
            <a:ext cx="7210394" cy="2694563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3712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6756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 with Captio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92" y="457199"/>
            <a:ext cx="6539158" cy="227704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1717" y="2740034"/>
            <a:ext cx="611743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2" y="3533712"/>
            <a:ext cx="7210394" cy="81809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679" y="56108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7107" y="227514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buClrTx/>
              <a:buFontTx/>
              <a:buNone/>
            </a:pPr>
            <a:r>
              <a:rPr lang="en-US" sz="5400" kern="1200">
                <a:solidFill>
                  <a:srgbClr val="FFFFFF"/>
                </a:solidFill>
                <a:effectLst/>
                <a:latin typeface="Trebuchet MS" panose="020B0603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081380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ame Card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6471"/>
            <a:ext cx="7828359" cy="240873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4447216"/>
            <a:ext cx="1202248" cy="1082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3425991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7939371" y="3425991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39" y="3533712"/>
            <a:ext cx="7210397" cy="44140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240" y="3975112"/>
            <a:ext cx="7210397" cy="376691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47092" y="3532444"/>
            <a:ext cx="865613" cy="818092"/>
          </a:xfrm>
        </p:spPr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40290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01917" y="564921"/>
            <a:ext cx="7218720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95709" y="1752655"/>
            <a:ext cx="230252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0241" y="2267005"/>
            <a:ext cx="2287277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67019" y="1752655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59103" y="2267005"/>
            <a:ext cx="2297430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8117" y="1752655"/>
            <a:ext cx="230251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18117" y="2267005"/>
            <a:ext cx="2302519" cy="218513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5507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icture Column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0242" y="564921"/>
            <a:ext cx="7210395" cy="81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0239" y="3223127"/>
            <a:ext cx="22872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0239" y="1752655"/>
            <a:ext cx="228727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0239" y="3655324"/>
            <a:ext cx="2287279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59103" y="3223127"/>
            <a:ext cx="229743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59103" y="1752655"/>
            <a:ext cx="2297430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58088" y="3655323"/>
            <a:ext cx="2300473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23009" y="3223127"/>
            <a:ext cx="22976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423008" y="1752655"/>
            <a:ext cx="229762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422915" y="3655321"/>
            <a:ext cx="2300672" cy="79681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E9DEC-419B-4CC5-A080-3B06BD5A8291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4821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66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6087155" y="1402046"/>
            <a:ext cx="3830241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7401152" y="4029302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6923" y="457198"/>
            <a:ext cx="805352" cy="32653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457198"/>
            <a:ext cx="6652503" cy="39949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05344" y="4452141"/>
            <a:ext cx="2057400" cy="273844"/>
          </a:xfrm>
        </p:spPr>
        <p:txBody>
          <a:bodyPr/>
          <a:lstStyle/>
          <a:p>
            <a:fld id="{6178E61D-D431-422C-9764-11DAFE33AB63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4/6/2020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4595104" cy="273844"/>
          </a:xfrm>
        </p:spPr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3163" y="4048975"/>
            <a:ext cx="865613" cy="818092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581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4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="" xmlns:a16="http://schemas.microsoft.com/office/drawing/2014/main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709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68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68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95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638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920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27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57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40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="" xmlns:a16="http://schemas.microsoft.com/office/drawing/2014/main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442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image" Target="../media/image29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4/6/2020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bg2"/>
            </a:gs>
            <a:gs pos="85000">
              <a:srgbClr val="E84A2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9D6E9DEC-419B-4CC5-A080-3B06BD5A8291}" type="datetimeFigureOut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4/6/2020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buClrTx/>
            </a:pPr>
            <a:fld id="{6D22F896-40B5-4ADD-8801-0D06FADFA095}" type="slidenum">
              <a:rPr lang="en-US" kern="1200" smtClean="0">
                <a:solidFill>
                  <a:srgbClr val="FFFFFF">
                    <a:tint val="75000"/>
                  </a:srgb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srgbClr val="FFFFFF">
                  <a:tint val="75000"/>
                </a:srgbClr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641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ADADAD"/>
                </a:solidFill>
              </a:rPr>
              <a:pPr/>
              <a:t>‹#›</a:t>
            </a:fld>
            <a:endParaRPr>
              <a:solidFill>
                <a:srgbClr val="ADAD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62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skamzol2@Illinois.edu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2F268E0-583B-4F08-94F3-F42980897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3" r="9091" b="7418"/>
          <a:stretch/>
        </p:blipFill>
        <p:spPr bwMode="auto">
          <a:xfrm>
            <a:off x="-2382" y="7"/>
            <a:ext cx="914400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41704883-D088-4683-A1FD-AEE53B3361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3187156"/>
            <a:ext cx="6726064" cy="1245249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6DFDC3E-CA5D-45C0-AC65-3A7D0D89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83" y="3454356"/>
            <a:ext cx="6100109" cy="705180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Eco Illini </a:t>
            </a:r>
            <a:r>
              <a:rPr lang="en-US" sz="3600" b="1" err="1">
                <a:solidFill>
                  <a:schemeClr val="bg2"/>
                </a:solidFill>
              </a:rPr>
              <a:t>Supermileage</a:t>
            </a:r>
            <a:endParaRPr lang="en-US" sz="3600" b="1">
              <a:solidFill>
                <a:schemeClr val="bg2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A9C04EC1-26B9-40BD-84A6-B2C0A913D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3187156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9BAB74E2-5A82-47FD-BBB4-BFD47779FF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426735"/>
            <a:ext cx="6726064" cy="2069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9C4FFB60-A034-4994-8F55-E38D4F31C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4426735"/>
            <a:ext cx="2310214" cy="2069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B84C2BBA-7ED7-41CC-B0C2-2364997362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B6FDA6-D55E-4A07-9E17-CD32BDEC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466" y="3245318"/>
            <a:ext cx="1630251" cy="1123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56573-A1C8-4B1F-98A7-9B7C6161AC21}"/>
              </a:ext>
            </a:extLst>
          </p:cNvPr>
          <p:cNvSpPr txBox="1"/>
          <p:nvPr/>
        </p:nvSpPr>
        <p:spPr>
          <a:xfrm>
            <a:off x="0" y="3454357"/>
            <a:ext cx="150995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342900">
              <a:buClrTx/>
            </a:pPr>
            <a:r>
              <a:rPr lang="en-US" sz="1800" kern="120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Week:</a:t>
            </a:r>
          </a:p>
          <a:p>
            <a:pPr algn="ctr" defTabSz="342900">
              <a:buClrTx/>
            </a:pPr>
            <a:r>
              <a:rPr lang="en-US" sz="1800" kern="1200">
                <a:solidFill>
                  <a:srgbClr val="13294B"/>
                </a:solidFill>
                <a:latin typeface="Trebuchet MS" panose="020B0603020202020204"/>
                <a:ea typeface="+mn-ea"/>
                <a:cs typeface="+mn-cs"/>
              </a:rPr>
              <a:t>4/6/2020</a:t>
            </a:r>
          </a:p>
        </p:txBody>
      </p:sp>
    </p:spTree>
    <p:extLst>
      <p:ext uri="{BB962C8B-B14F-4D97-AF65-F5344CB8AC3E}">
        <p14:creationId xmlns:p14="http://schemas.microsoft.com/office/powerpoint/2010/main" val="496259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Aero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97234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:a16="http://schemas.microsoft.com/office/drawing/2014/main" xmlns="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Aero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Get Ansys license</a:t>
            </a:r>
          </a:p>
          <a:p>
            <a:pPr marL="257175" indent="-257175"/>
            <a:r>
              <a:rPr lang="en-US" sz="2100"/>
              <a:t>Working on Ansys simulations from home, results will be shared!</a:t>
            </a:r>
          </a:p>
          <a:p>
            <a:pPr marL="257175" indent="-257175"/>
            <a:endParaRPr lang="en-US" sz="2100"/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9146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Manufacturing</a:t>
            </a:r>
            <a:endParaRPr lang="en-US"/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2582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Progress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31" y="1842197"/>
            <a:ext cx="5069011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dirty="0"/>
              <a:t>Waterjet – 98% (need new gear)</a:t>
            </a:r>
          </a:p>
          <a:p>
            <a:pPr marL="257175" indent="-257175"/>
            <a:r>
              <a:rPr lang="en-US" dirty="0">
                <a:ea typeface="+mn-lt"/>
                <a:cs typeface="+mn-lt"/>
              </a:rPr>
              <a:t>Machining: ~85% complete</a:t>
            </a:r>
          </a:p>
          <a:p>
            <a:pPr marL="257175" indent="-257175"/>
            <a:r>
              <a:rPr lang="en-US" dirty="0">
                <a:ea typeface="+mn-lt"/>
                <a:cs typeface="+mn-lt"/>
              </a:rPr>
              <a:t>Welding: ~50% complete</a:t>
            </a:r>
          </a:p>
          <a:p>
            <a:pPr marL="257175" indent="-257175"/>
            <a:endParaRPr lang="en-US"/>
          </a:p>
          <a:p>
            <a:pPr marL="257175" indent="-257175"/>
            <a:r>
              <a:rPr lang="en-US" dirty="0"/>
              <a:t>Highlights</a:t>
            </a:r>
          </a:p>
          <a:p>
            <a:pPr marL="600075" lvl="1" indent="-257175"/>
            <a:r>
              <a:rPr lang="en-US" dirty="0"/>
              <a:t>Rolling car ready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257175" indent="-257175"/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6" name="Picture 6" descr="A picture containing person, table, man, food&#10;&#10;Description generated with very high confidence">
            <a:extLst>
              <a:ext uri="{FF2B5EF4-FFF2-40B4-BE49-F238E27FC236}">
                <a16:creationId xmlns:a16="http://schemas.microsoft.com/office/drawing/2014/main" xmlns="" id="{8193E4E6-4E48-423A-AA05-A79FE3D1F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414" y="1625898"/>
            <a:ext cx="2506161" cy="3337713"/>
          </a:xfrm>
          <a:prstGeom prst="rect">
            <a:avLst/>
          </a:prstGeom>
        </p:spPr>
      </p:pic>
      <p:pic>
        <p:nvPicPr>
          <p:cNvPr id="8" name="Picture 8" descr="A picture containing person, indoor, cutting, holding&#10;&#10;Description generated with very high confidence">
            <a:extLst>
              <a:ext uri="{FF2B5EF4-FFF2-40B4-BE49-F238E27FC236}">
                <a16:creationId xmlns:a16="http://schemas.microsoft.com/office/drawing/2014/main" xmlns="" id="{14925222-EE92-4340-AC8E-ACC69C4A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845" y="1623214"/>
            <a:ext cx="2099598" cy="33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40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0585C-353B-44E6-BCDF-2D938863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Manufacturing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031A744D-B3FB-440C-AF90-32D3BB40E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11" y="1674337"/>
            <a:ext cx="9147920" cy="3144725"/>
          </a:xfrm>
        </p:spPr>
      </p:pic>
    </p:spTree>
    <p:extLst>
      <p:ext uri="{BB962C8B-B14F-4D97-AF65-F5344CB8AC3E}">
        <p14:creationId xmlns:p14="http://schemas.microsoft.com/office/powerpoint/2010/main" val="2376284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3250" y="4760624"/>
            <a:ext cx="1037675" cy="21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SSC Lo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-12"/>
            <a:ext cx="1003150" cy="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25270" t="25814" r="18994" b="21350"/>
          <a:stretch/>
        </p:blipFill>
        <p:spPr>
          <a:xfrm>
            <a:off x="3180288" y="182700"/>
            <a:ext cx="2880927" cy="184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6">
            <a:alphaModFix/>
          </a:blip>
          <a:srcRect l="6252" t="15307" r="3787" b="12858"/>
          <a:stretch/>
        </p:blipFill>
        <p:spPr>
          <a:xfrm>
            <a:off x="2099975" y="2012775"/>
            <a:ext cx="4944048" cy="2960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157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C78D8"/>
                </a:solidFill>
              </a:rPr>
              <a:t>Mechanical Team - Robert Mauge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Researching ways to further improve mechanical systems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Accelerometer and strain gauge to determine stresses on chassis and suspension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DFA for entire car suspension and chassis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70" name="Google Shape;70;p15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020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38725" y="242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GB" sz="280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Electronics Team - Moving the Car</a:t>
            </a:r>
            <a:endParaRPr sz="2800">
              <a:solidFill>
                <a:srgbClr val="6AA8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" name="Google Shape;76;p16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8275" y="992275"/>
            <a:ext cx="5856900" cy="3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7800" lvl="0" indent="-139700" algn="l" rtl="0">
              <a:spcBef>
                <a:spcPts val="40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Redesigning the motor controller- Reduced cost by $40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Continuing redesign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Using STM32’s built in ADCs</a:t>
            </a:r>
            <a:endParaRPr sz="1400"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H7 series has built in oversampling</a:t>
            </a:r>
            <a:endParaRPr>
              <a:solidFill>
                <a:srgbClr val="999999"/>
              </a:solidFill>
            </a:endParaRPr>
          </a:p>
          <a:p>
            <a:pPr marL="1206500" lvl="3" indent="-1778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>
                <a:solidFill>
                  <a:srgbClr val="999999"/>
                </a:solidFill>
              </a:rPr>
              <a:t>Replaces most expensive part</a:t>
            </a:r>
            <a:endParaRPr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Removed overkill linreg</a:t>
            </a:r>
            <a:endParaRPr sz="1400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Replacement is cheaper and easier to solder</a:t>
            </a:r>
            <a:endParaRPr sz="1400">
              <a:solidFill>
                <a:srgbClr val="999999"/>
              </a:solidFill>
            </a:endParaRPr>
          </a:p>
          <a:p>
            <a:pPr marL="177800" lvl="0" indent="-1397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Char char="•"/>
            </a:pPr>
            <a:r>
              <a:rPr lang="en-GB" sz="1600">
                <a:solidFill>
                  <a:srgbClr val="999999"/>
                </a:solidFill>
              </a:rPr>
              <a:t>Electronics meetings will be crash courses on critical topics for the team not taught in class </a:t>
            </a:r>
            <a:endParaRPr sz="16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Zoom meetings that are recorded </a:t>
            </a:r>
            <a:r>
              <a:rPr lang="en-GB" sz="1400" b="1" u="sng">
                <a:solidFill>
                  <a:srgbClr val="999999"/>
                </a:solidFill>
              </a:rPr>
              <a:t>(Logan Lectures)</a:t>
            </a:r>
            <a:endParaRPr sz="1400" b="1" u="sng">
              <a:solidFill>
                <a:srgbClr val="999999"/>
              </a:solidFill>
            </a:endParaRPr>
          </a:p>
          <a:p>
            <a:pPr marL="863600" lvl="2" indent="-1651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Format: Premade slide decks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Covers concepts and math used in designing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>
                <a:solidFill>
                  <a:srgbClr val="999999"/>
                </a:solidFill>
              </a:rPr>
              <a:t>Topics: Motor control, Li-Ion batteries, STM32 coding (2 lectures each)</a:t>
            </a:r>
            <a:endParaRPr sz="1400">
              <a:solidFill>
                <a:srgbClr val="999999"/>
              </a:solidFill>
            </a:endParaRPr>
          </a:p>
          <a:p>
            <a:pPr marL="520700" lvl="1" indent="-1524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•"/>
            </a:pPr>
            <a:r>
              <a:rPr lang="en-GB" sz="1400" b="1" u="sng">
                <a:solidFill>
                  <a:srgbClr val="999999"/>
                </a:solidFill>
              </a:rPr>
              <a:t>Lectures recorded and uploaded to our Google Drive</a:t>
            </a:r>
            <a:endParaRPr sz="1400" b="1" u="sng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999999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l="27298" t="5009" r="27203" b="5215"/>
          <a:stretch/>
        </p:blipFill>
        <p:spPr>
          <a:xfrm>
            <a:off x="5767525" y="1264150"/>
            <a:ext cx="3347676" cy="3381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834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E06666"/>
                </a:solidFill>
              </a:rPr>
              <a:t>Composites Team - Richard Mauge</a:t>
            </a:r>
            <a:endParaRPr>
              <a:solidFill>
                <a:srgbClr val="E06666"/>
              </a:solidFill>
            </a:endParaRPr>
          </a:p>
        </p:txBody>
      </p:sp>
      <p:cxnSp>
        <p:nvCxnSpPr>
          <p:cNvPr id="84" name="Google Shape;84;p17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Switched from 8 spoke to 3 spoke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Significantly easier to manufacture and prepare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Need to reanalyze the rim to confirm which carbon fiber layout to use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Layup from 0 45 -45 0 vs. 0 60 - 60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Need to confirm if fibers running parallel with the spokes will reduce its strength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Documentation coming along well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Chemicals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Carbon fiber layups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Mold manufacturing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750" y="2912975"/>
            <a:ext cx="2962176" cy="2012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117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Financials - Richard Mauge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Discovered many accounting discrepancies between our accounting and MEB financial office’s accounting</a:t>
            </a:r>
            <a:endParaRPr>
              <a:solidFill>
                <a:srgbClr val="999999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</a:pPr>
            <a:r>
              <a:rPr lang="en-GB">
                <a:solidFill>
                  <a:srgbClr val="999999"/>
                </a:solidFill>
              </a:rPr>
              <a:t>Already discovered $3,000 charge from VR3 Engineering for tube bending (business office charged other teams expense to our account)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Shell Eco-Marathon travel stipend still not added ($2,000)</a:t>
            </a:r>
            <a:endParaRPr>
              <a:solidFill>
                <a:srgbClr val="999999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Char char="●"/>
            </a:pPr>
            <a:r>
              <a:rPr lang="en-GB">
                <a:solidFill>
                  <a:srgbClr val="999999"/>
                </a:solidFill>
              </a:rPr>
              <a:t>Full scale investigation into the last 4 years of money spent and received in conjunction with MEB financial office </a:t>
            </a:r>
            <a:endParaRPr>
              <a:solidFill>
                <a:srgbClr val="999999"/>
              </a:solidFill>
            </a:endParaRPr>
          </a:p>
        </p:txBody>
      </p:sp>
      <p:cxnSp>
        <p:nvCxnSpPr>
          <p:cNvPr id="93" name="Google Shape;93;p18"/>
          <p:cNvCxnSpPr/>
          <p:nvPr/>
        </p:nvCxnSpPr>
        <p:spPr>
          <a:xfrm>
            <a:off x="436225" y="992275"/>
            <a:ext cx="4812600" cy="0"/>
          </a:xfrm>
          <a:prstGeom prst="straightConnector1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813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1434D-4AAF-402F-A3B5-248AC72EB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Timeline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E629DBD7-624D-4FF5-BC94-753A0A982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323443" cy="232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buClrTx/>
            </a:pPr>
            <a:endParaRPr lang="en-US" sz="1350" kern="1200">
              <a:solidFill>
                <a:srgbClr val="FFFFFF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5EAF1F0-0F13-4506-8F69-BC2DE236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293" y="1830203"/>
            <a:ext cx="4539333" cy="2728011"/>
          </a:xfrm>
        </p:spPr>
        <p:txBody>
          <a:bodyPr vert="horz" lIns="68580" tIns="34290" rIns="68580" bIns="3429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/>
              <a:t>Goals for the week:</a:t>
            </a:r>
          </a:p>
          <a:p>
            <a:r>
              <a:rPr lang="en-US"/>
              <a:t>Calls with leadership candidates</a:t>
            </a:r>
          </a:p>
          <a:p>
            <a:r>
              <a:rPr lang="en-US"/>
              <a:t>Talk with confirmed leads on content</a:t>
            </a:r>
          </a:p>
          <a:p>
            <a:r>
              <a:rPr lang="en-US"/>
              <a:t>Fall 2020 Timeline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Other Goals:</a:t>
            </a:r>
          </a:p>
          <a:p>
            <a:r>
              <a:rPr lang="en-US"/>
              <a:t>Have full assemblies with electronics by end of semester</a:t>
            </a:r>
          </a:p>
          <a:p>
            <a:r>
              <a:rPr lang="en-US"/>
              <a:t>Wiki: Project pages for new members, process diagrams for leads</a:t>
            </a:r>
          </a:p>
          <a:p>
            <a:r>
              <a:rPr lang="en-US"/>
              <a:t>Quad Day materials and posters: get ready now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3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39218EF2-7747-45A6-A64E-E3AF0ACBE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t="16442" r="2621" b="7008"/>
          <a:stretch/>
        </p:blipFill>
        <p:spPr>
          <a:xfrm>
            <a:off x="4980652" y="1868132"/>
            <a:ext cx="3968759" cy="271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7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CE7809-AFBA-4864-ACF8-0BBC147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ME 199 and 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FED18C-989A-4E54-9AA0-3F8CAF64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544714"/>
            <a:ext cx="5144111" cy="3389051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In-class participation suspended</a:t>
            </a:r>
          </a:p>
          <a:p>
            <a:r>
              <a:rPr lang="en-US"/>
              <a:t>Meetings temporarily on hold</a:t>
            </a:r>
          </a:p>
          <a:p>
            <a:pPr marL="0" indent="0">
              <a:buNone/>
            </a:pPr>
            <a:r>
              <a:rPr lang="en-US">
                <a:solidFill>
                  <a:schemeClr val="accent4"/>
                </a:solidFill>
              </a:rPr>
              <a:t>Course Evaluation: (How we will evaluate/give you a grade)</a:t>
            </a:r>
          </a:p>
          <a:p>
            <a:r>
              <a:rPr lang="en-US"/>
              <a:t>Participation on projects/planning through the rest of SP 2020</a:t>
            </a:r>
          </a:p>
          <a:p>
            <a:r>
              <a:rPr lang="en-US"/>
              <a:t>Completed CAD Assemblies of projects</a:t>
            </a:r>
          </a:p>
          <a:p>
            <a:pPr lvl="1"/>
            <a:r>
              <a:rPr lang="en-US"/>
              <a:t>Email </a:t>
            </a:r>
            <a:r>
              <a:rPr lang="en-US">
                <a:hlinkClick r:id="rId2"/>
              </a:rPr>
              <a:t>skamzol2@Illinois.edu</a:t>
            </a:r>
            <a:r>
              <a:rPr lang="en-US"/>
              <a:t> for </a:t>
            </a:r>
            <a:r>
              <a:rPr lang="en-US" err="1"/>
              <a:t>Solidworks</a:t>
            </a:r>
            <a:endParaRPr lang="en-US"/>
          </a:p>
          <a:p>
            <a:pPr lvl="1"/>
            <a:r>
              <a:rPr lang="en-US"/>
              <a:t>If unable to run, see below</a:t>
            </a:r>
          </a:p>
          <a:p>
            <a:r>
              <a:rPr lang="en-US"/>
              <a:t>Team Wiki:</a:t>
            </a:r>
          </a:p>
          <a:p>
            <a:pPr lvl="1"/>
            <a:r>
              <a:rPr lang="en-US"/>
              <a:t>Post project work, information/research, methods towards completing your project, and status of project </a:t>
            </a:r>
            <a:r>
              <a:rPr lang="en-US">
                <a:sym typeface="Wingdings" panose="05000000000000000000" pitchFamily="2" charset="2"/>
              </a:rPr>
              <a:t> Why did you do what you did???</a:t>
            </a:r>
            <a:endParaRPr lang="en-US"/>
          </a:p>
          <a:p>
            <a:pPr lvl="1"/>
            <a:r>
              <a:rPr lang="en-US"/>
              <a:t>List where future development could be made (if any)</a:t>
            </a:r>
          </a:p>
          <a:p>
            <a:r>
              <a:rPr lang="en-US"/>
              <a:t>Paper: Write conclusion of where project is left at, steps needed to finish it, and rough time needed to assemble/test</a:t>
            </a:r>
          </a:p>
          <a:p>
            <a:r>
              <a:rPr lang="en-US"/>
              <a:t>Attendance: Take “Quiz”; based on these PPT’s!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005FAF-CD9B-4CED-BA5D-844A3229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" t="-340" r="16614" b="340"/>
          <a:stretch/>
        </p:blipFill>
        <p:spPr>
          <a:xfrm>
            <a:off x="5728997" y="1544715"/>
            <a:ext cx="3331028" cy="35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84" r="-1" b="42318"/>
          <a:stretch/>
        </p:blipFill>
        <p:spPr>
          <a:xfrm>
            <a:off x="4528477" y="3232345"/>
            <a:ext cx="4573833" cy="18797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Mechanical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47919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C9449C-2036-40DA-B5C0-F69532A0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2"/>
                </a:solidFill>
                <a:ea typeface="+mj-lt"/>
                <a:cs typeface="+mj-lt"/>
              </a:rPr>
              <a:t>Mechanical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7FC69-063F-46E8-BC27-28FA22F7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643492"/>
            <a:ext cx="4165710" cy="3267201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257175" indent="-257175"/>
            <a:r>
              <a:rPr lang="en-US" dirty="0"/>
              <a:t>Working on assemblies</a:t>
            </a:r>
          </a:p>
          <a:p>
            <a:pPr marL="600075" lvl="1" indent="-257175"/>
            <a:r>
              <a:rPr lang="en-US" dirty="0">
                <a:ea typeface="+mn-lt"/>
                <a:cs typeface="+mn-lt"/>
              </a:rPr>
              <a:t>Design new gear for electrics drivetrain</a:t>
            </a:r>
            <a:endParaRPr lang="en-US" dirty="0"/>
          </a:p>
          <a:p>
            <a:pPr marL="257175" indent="-257175"/>
            <a:r>
              <a:rPr lang="en-US" dirty="0"/>
              <a:t>Mechanical </a:t>
            </a:r>
            <a:r>
              <a:rPr lang="en-US" dirty="0" err="1"/>
              <a:t>Subteam</a:t>
            </a:r>
            <a:r>
              <a:rPr lang="en-US" dirty="0"/>
              <a:t> arrangement for next year</a:t>
            </a:r>
          </a:p>
          <a:p>
            <a:pPr marL="600075" lvl="1"/>
            <a:r>
              <a:rPr lang="en-US" dirty="0"/>
              <a:t>Goal: Place specialists in charge of different critical subgroups</a:t>
            </a:r>
          </a:p>
          <a:p>
            <a:pPr marL="600075" lvl="1"/>
            <a:r>
              <a:rPr lang="en-US" dirty="0"/>
              <a:t>Workflow plans managed between subsystem and specialist leads</a:t>
            </a:r>
          </a:p>
          <a:p>
            <a:pPr marL="600075" lvl="1"/>
            <a:r>
              <a:rPr lang="en-US" dirty="0"/>
              <a:t>Keep members engaged and provide central contact/chain for development</a:t>
            </a:r>
          </a:p>
          <a:p>
            <a:pPr marL="0" indent="0">
              <a:buNone/>
            </a:pPr>
            <a:r>
              <a:rPr lang="en-US" u="sng" dirty="0"/>
              <a:t>Structure for 2020-2021</a:t>
            </a:r>
          </a:p>
          <a:p>
            <a:pPr marL="342900" indent="-342900">
              <a:buAutoNum type="arabicPeriod"/>
            </a:pPr>
            <a:r>
              <a:rPr lang="en-US" dirty="0"/>
              <a:t>Mechanical Lead</a:t>
            </a:r>
          </a:p>
          <a:p>
            <a:pPr marL="685800" lvl="1">
              <a:buAutoNum type="arabicPeriod"/>
            </a:pPr>
            <a:r>
              <a:rPr lang="en-US" dirty="0"/>
              <a:t>Engine Lead</a:t>
            </a:r>
          </a:p>
          <a:p>
            <a:pPr marL="685800" lvl="1">
              <a:buAutoNum type="arabicPeriod"/>
            </a:pPr>
            <a:r>
              <a:rPr lang="en-US" dirty="0"/>
              <a:t>Brakes/Steering Lead</a:t>
            </a:r>
          </a:p>
          <a:p>
            <a:pPr marL="685800" lvl="1">
              <a:buAutoNum type="arabicPeriod"/>
            </a:pPr>
            <a:r>
              <a:rPr lang="en-US" dirty="0"/>
              <a:t>Testing Lead</a:t>
            </a:r>
          </a:p>
          <a:p>
            <a:pPr marL="600075" lvl="1"/>
            <a:endParaRPr lang="en-US"/>
          </a:p>
          <a:p>
            <a:pPr marL="257175" indent="-257175"/>
            <a:endParaRPr lang="en-US"/>
          </a:p>
          <a:p>
            <a:pPr marL="600075" lvl="1"/>
            <a:endParaRPr lang="en-US"/>
          </a:p>
          <a:p>
            <a:pPr marL="428625" lvl="1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xmlns="" id="{2D902E0C-CDB6-4E12-BFB3-84C09DE9E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18" y="1977618"/>
            <a:ext cx="4393095" cy="2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72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2138"/>
            <a:ext cx="6726063" cy="2069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3182884"/>
            <a:ext cx="2307831" cy="2077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1942559"/>
            <a:ext cx="6726064" cy="12452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3787" y="1942559"/>
            <a:ext cx="2307832" cy="1245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0FE38C7-02C1-4F3A-8E18-9A5969EA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7406276-C40D-4C95-9E6B-D2F8A0320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A094486-BD02-4DE5-8075-F655BCFCD3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830885C-51F5-418F-A00B-3A6A62464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4276" y="-1"/>
            <a:ext cx="464972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US" sz="1350" kern="1200">
              <a:solidFill>
                <a:srgbClr val="FFFFFF"/>
              </a:solidFill>
            </a:endParaRPr>
          </a:p>
        </p:txBody>
      </p:sp>
      <p:pic>
        <p:nvPicPr>
          <p:cNvPr id="4" name="Picture 4" descr="A circuit board&#10;&#10;Description generated with very high confidence">
            <a:extLst>
              <a:ext uri="{FF2B5EF4-FFF2-40B4-BE49-F238E27FC236}">
                <a16:creationId xmlns:a16="http://schemas.microsoft.com/office/drawing/2014/main" xmlns="" id="{29B3CD59-A81D-4E90-A8A1-D9433B1FE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4" r="17942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5" descr="A picture containing room, scene&#10;&#10;Description generated with very high confidence">
            <a:extLst>
              <a:ext uri="{FF2B5EF4-FFF2-40B4-BE49-F238E27FC236}">
                <a16:creationId xmlns:a16="http://schemas.microsoft.com/office/drawing/2014/main" xmlns="" id="{604AC8C8-C29E-4CD8-92DA-8E7BDA6A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090" r="-1" b="22183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1A2BB91-46D6-4D17-A52E-0349F459F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16250"/>
            <a:ext cx="4800600" cy="1392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FA8A7F1-45AD-4152-A6F8-F8F8DFCDA6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22181"/>
            <a:ext cx="4808807" cy="189913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EA151A-89A4-4F24-BF32-74F1467F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2" y="1802423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050">
                <a:solidFill>
                  <a:schemeClr val="bg2"/>
                </a:solidFill>
              </a:rPr>
              <a:t>Electrical</a:t>
            </a:r>
          </a:p>
        </p:txBody>
      </p:sp>
      <p:pic>
        <p:nvPicPr>
          <p:cNvPr id="8" name="Picture 8" descr="A close up of a computer&#10;&#10;Description generated with high confidence">
            <a:extLst>
              <a:ext uri="{FF2B5EF4-FFF2-40B4-BE49-F238E27FC236}">
                <a16:creationId xmlns:a16="http://schemas.microsoft.com/office/drawing/2014/main" xmlns="" id="{3CE9B9CA-4D6B-4398-A356-2224FEA38D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56" r="20176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6659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2C545E-89EB-4F0C-B6F6-4D0FA913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3294B"/>
                </a:solidFill>
              </a:rPr>
              <a:t>Electrical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A1163-BE9E-41FD-8825-4F6BE6EEA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6606790" cy="2699487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r>
              <a:rPr lang="en-US" dirty="0"/>
              <a:t>Shifting gears from electrical to gas for SAE</a:t>
            </a:r>
          </a:p>
          <a:p>
            <a:r>
              <a:rPr lang="en-US" dirty="0"/>
              <a:t>Battery manufactured</a:t>
            </a:r>
          </a:p>
          <a:p>
            <a:r>
              <a:rPr lang="en-US" dirty="0"/>
              <a:t>Steering wheel </a:t>
            </a:r>
            <a:r>
              <a:rPr lang="en-US" dirty="0" err="1"/>
              <a:t>pcb</a:t>
            </a:r>
            <a:r>
              <a:rPr lang="en-US" dirty="0"/>
              <a:t> design</a:t>
            </a:r>
          </a:p>
          <a:p>
            <a:r>
              <a:rPr lang="en-US" dirty="0"/>
              <a:t>Working on motor mounting issues</a:t>
            </a:r>
          </a:p>
          <a:p>
            <a:r>
              <a:rPr lang="en-US" dirty="0"/>
              <a:t>Moving back to shelved projects</a:t>
            </a:r>
          </a:p>
          <a:p>
            <a:pPr marL="0" indent="0">
              <a:buNone/>
            </a:pPr>
            <a:endParaRPr lang="en-US" dirty="0"/>
          </a:p>
          <a:p>
            <a:endParaRPr lang="en-US"/>
          </a:p>
          <a:p>
            <a:r>
              <a:rPr lang="en-US" dirty="0"/>
              <a:t>Alex moves to joint-Eco lead developer</a:t>
            </a:r>
          </a:p>
          <a:p>
            <a:r>
              <a:rPr lang="en-US" dirty="0"/>
              <a:t>New Electrics </a:t>
            </a:r>
            <a:r>
              <a:rPr lang="en-US" dirty="0" err="1"/>
              <a:t>subteam</a:t>
            </a:r>
            <a:r>
              <a:rPr lang="en-US" dirty="0"/>
              <a:t> lead</a:t>
            </a:r>
          </a:p>
          <a:p>
            <a:endParaRPr lang="en-US"/>
          </a:p>
        </p:txBody>
      </p:sp>
      <p:pic>
        <p:nvPicPr>
          <p:cNvPr id="4" name="Picture 4" descr="A circuit board&#10;&#10;Description generated with high confidence">
            <a:extLst>
              <a:ext uri="{FF2B5EF4-FFF2-40B4-BE49-F238E27FC236}">
                <a16:creationId xmlns:a16="http://schemas.microsoft.com/office/drawing/2014/main" xmlns="" id="{0F376520-7E1B-4EE4-BD29-E7C3AEEF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44" y="2546379"/>
            <a:ext cx="4235570" cy="259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84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65069BBA-4453-42A4-B344-372978075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25" r="29381"/>
          <a:stretch/>
        </p:blipFill>
        <p:spPr>
          <a:xfrm>
            <a:off x="4570170" y="0"/>
            <a:ext cx="2252623" cy="31943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7" descr="A group of people walking on a road&#10;&#10;Description generated with very high confidence">
            <a:extLst>
              <a:ext uri="{FF2B5EF4-FFF2-40B4-BE49-F238E27FC236}">
                <a16:creationId xmlns:a16="http://schemas.microsoft.com/office/drawing/2014/main" xmlns="" id="{FA17879A-7CC9-4760-AFE0-D9D6767CF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4" r="-1" b="42318"/>
          <a:stretch/>
        </p:blipFill>
        <p:spPr>
          <a:xfrm>
            <a:off x="4570166" y="3263733"/>
            <a:ext cx="4573833" cy="1879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3E0F7D-2795-48F8-831D-7AF747AD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75" y="1336757"/>
            <a:ext cx="3894705" cy="160020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>
                <a:solidFill>
                  <a:schemeClr val="bg2"/>
                </a:solidFill>
              </a:rPr>
              <a:t>Body</a:t>
            </a:r>
          </a:p>
        </p:txBody>
      </p:sp>
      <p:pic>
        <p:nvPicPr>
          <p:cNvPr id="3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1D48678D-AC52-4D22-8A73-DB591A9B9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43" r="34635" b="-2"/>
          <a:stretch/>
        </p:blipFill>
        <p:spPr>
          <a:xfrm>
            <a:off x="6898516" y="0"/>
            <a:ext cx="2245484" cy="319438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7413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B988D63-FA8B-436C-902E-E5005BC04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382" y="0"/>
            <a:ext cx="9144000" cy="5143501"/>
            <a:chOff x="-3176" y="0"/>
            <a:chExt cx="12192000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2FD177FB-983E-4035-8B7A-655342A7E1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US" sz="1350" kern="1200">
                <a:solidFill>
                  <a:srgbClr val="FFFFFF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xmlns="" id="{9596D9C3-C0FC-4500-A696-55B9F77BB7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3" name="Picture 5" descr="A picture containing bicycle, sitting, table, wooden&#10;&#10;Description generated with very high confidence">
            <a:extLst>
              <a:ext uri="{FF2B5EF4-FFF2-40B4-BE49-F238E27FC236}">
                <a16:creationId xmlns:a16="http://schemas.microsoft.com/office/drawing/2014/main" xmlns="" id="{DF9FDE14-C116-4BA7-B13B-06D760F72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8" r="4160" b="1"/>
          <a:stretch/>
        </p:blipFill>
        <p:spPr>
          <a:xfrm>
            <a:off x="5660858" y="7"/>
            <a:ext cx="3480760" cy="51422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C493E730-2044-49B5-A022-B8D6F35934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457200"/>
            <a:ext cx="5975286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5FD3E-582C-4849-AED5-CB6C511E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Body Projects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78976801-4346-4636-BA62-265C81DFE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477680"/>
            <a:ext cx="5975286" cy="2408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E9CBD1-349C-4B64-B863-E67BC4F8C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1752655"/>
            <a:ext cx="4817408" cy="2699487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257175" indent="-257175"/>
            <a:r>
              <a:rPr lang="en-US" sz="2100"/>
              <a:t>Front truss layup done</a:t>
            </a:r>
            <a:endParaRPr lang="en-US"/>
          </a:p>
          <a:p>
            <a:pPr marL="257175" indent="-257175"/>
            <a:r>
              <a:rPr lang="en-US" sz="2100" err="1"/>
              <a:t>Aircore</a:t>
            </a:r>
            <a:r>
              <a:rPr lang="en-US" sz="2100"/>
              <a:t> ready for VARTM</a:t>
            </a:r>
          </a:p>
          <a:p>
            <a:pPr marL="257175" indent="-257175"/>
            <a:r>
              <a:rPr lang="en-US" sz="2100"/>
              <a:t>1-1.5 weeks away from rolling car pending ESPL opening</a:t>
            </a:r>
          </a:p>
          <a:p>
            <a:pPr marL="257175" indent="-257175"/>
            <a:endParaRPr lang="en-US" sz="2100"/>
          </a:p>
          <a:p>
            <a:pPr marL="257175" indent="-257175"/>
            <a:r>
              <a:rPr lang="en-US" sz="2100"/>
              <a:t>Leadership maintains current structure</a:t>
            </a:r>
          </a:p>
          <a:p>
            <a:pPr marL="257175" indent="-257175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960874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2.xml><?xml version="1.0" encoding="utf-8"?>
<a:theme xmlns:a="http://schemas.openxmlformats.org/drawingml/2006/main" name="Berlin">
  <a:themeElements>
    <a:clrScheme name="Eco Illini">
      <a:dk1>
        <a:srgbClr val="DADBDC"/>
      </a:dk1>
      <a:lt1>
        <a:srgbClr val="FFFFFF"/>
      </a:lt1>
      <a:dk2>
        <a:srgbClr val="13294B"/>
      </a:dk2>
      <a:lt2>
        <a:srgbClr val="E84A27"/>
      </a:lt2>
      <a:accent1>
        <a:srgbClr val="0556A5"/>
      </a:accent1>
      <a:accent2>
        <a:srgbClr val="654F25"/>
      </a:accent2>
      <a:accent3>
        <a:srgbClr val="C7A740"/>
      </a:accent3>
      <a:accent4>
        <a:srgbClr val="36AA41"/>
      </a:accent4>
      <a:accent5>
        <a:srgbClr val="B3E24A"/>
      </a:accent5>
      <a:accent6>
        <a:srgbClr val="0556A5"/>
      </a:accent6>
      <a:hlink>
        <a:srgbClr val="578BCB"/>
      </a:hlink>
      <a:folHlink>
        <a:srgbClr val="B94613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608</Words>
  <Application>Microsoft Office PowerPoint</Application>
  <PresentationFormat>On-screen Show (16:9)</PresentationFormat>
  <Paragraphs>122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 Light</vt:lpstr>
      <vt:lpstr>Arial</vt:lpstr>
      <vt:lpstr>Wingdings</vt:lpstr>
      <vt:lpstr>Titillium Web</vt:lpstr>
      <vt:lpstr>Trebuchet MS</vt:lpstr>
      <vt:lpstr>Calibri</vt:lpstr>
      <vt:lpstr>Titillium Web Light</vt:lpstr>
      <vt:lpstr>Titillium Web SemiBold</vt:lpstr>
      <vt:lpstr>Office Theme</vt:lpstr>
      <vt:lpstr>Berlin</vt:lpstr>
      <vt:lpstr>Simple Dark</vt:lpstr>
      <vt:lpstr>Eco Illini Supermileage</vt:lpstr>
      <vt:lpstr>Timeline</vt:lpstr>
      <vt:lpstr>ME 199 and Class Participation</vt:lpstr>
      <vt:lpstr>Mechanical</vt:lpstr>
      <vt:lpstr>Mechanical</vt:lpstr>
      <vt:lpstr>Electrical</vt:lpstr>
      <vt:lpstr>Electrical</vt:lpstr>
      <vt:lpstr>Body</vt:lpstr>
      <vt:lpstr>Body Projects</vt:lpstr>
      <vt:lpstr>Aero</vt:lpstr>
      <vt:lpstr>Aero Projects</vt:lpstr>
      <vt:lpstr>Manufacturing</vt:lpstr>
      <vt:lpstr>Progress</vt:lpstr>
      <vt:lpstr>Manufacturing</vt:lpstr>
      <vt:lpstr>PowerPoint Presentation</vt:lpstr>
      <vt:lpstr>Mechanical Team - Robert Mauge</vt:lpstr>
      <vt:lpstr>Electronics Team - Moving the Car</vt:lpstr>
      <vt:lpstr>Composites Team - Richard Mauge</vt:lpstr>
      <vt:lpstr>Financials - Richard Mauge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199</dc:title>
  <dc:creator>Mike Philpott</dc:creator>
  <cp:lastModifiedBy>Mike Philpott</cp:lastModifiedBy>
  <cp:revision>8</cp:revision>
  <dcterms:modified xsi:type="dcterms:W3CDTF">2020-04-06T20:35:04Z</dcterms:modified>
</cp:coreProperties>
</file>